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5"/>
  </p:notesMasterIdLst>
  <p:handoutMasterIdLst>
    <p:handoutMasterId r:id="rId16"/>
  </p:handoutMasterIdLst>
  <p:sldIdLst>
    <p:sldId id="256" r:id="rId2"/>
    <p:sldId id="257" r:id="rId3"/>
    <p:sldId id="278" r:id="rId4"/>
    <p:sldId id="258" r:id="rId5"/>
    <p:sldId id="259" r:id="rId6"/>
    <p:sldId id="277" r:id="rId7"/>
    <p:sldId id="260" r:id="rId8"/>
    <p:sldId id="268" r:id="rId9"/>
    <p:sldId id="266" r:id="rId10"/>
    <p:sldId id="269" r:id="rId11"/>
    <p:sldId id="271" r:id="rId12"/>
    <p:sldId id="275" r:id="rId13"/>
    <p:sldId id="272" r:id="rId14"/>
  </p:sldIdLst>
  <p:sldSz cx="9144000" cy="6858000" type="screen4x3"/>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9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693"/>
          </a:xfrm>
          <a:prstGeom prst="rect">
            <a:avLst/>
          </a:prstGeom>
        </p:spPr>
        <p:txBody>
          <a:bodyPr vert="horz" lIns="91440" tIns="45720" rIns="91440" bIns="45720" rtlCol="0"/>
          <a:lstStyle>
            <a:lvl1pPr algn="r">
              <a:defRPr sz="1200"/>
            </a:lvl1pPr>
          </a:lstStyle>
          <a:p>
            <a:fld id="{33C95049-95FB-4D02-B074-B7D4D73ECE85}" type="datetimeFigureOut">
              <a:rPr lang="en-US" smtClean="0"/>
              <a:t>8/9/2016</a:t>
            </a:fld>
            <a:endParaRPr lang="en-US"/>
          </a:p>
        </p:txBody>
      </p:sp>
      <p:sp>
        <p:nvSpPr>
          <p:cNvPr id="4" name="Footer Placeholder 3"/>
          <p:cNvSpPr>
            <a:spLocks noGrp="1"/>
          </p:cNvSpPr>
          <p:nvPr>
            <p:ph type="ftr" sz="quarter" idx="2"/>
          </p:nvPr>
        </p:nvSpPr>
        <p:spPr>
          <a:xfrm>
            <a:off x="0" y="8846553"/>
            <a:ext cx="2971800" cy="46569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46553"/>
            <a:ext cx="2971800" cy="465693"/>
          </a:xfrm>
          <a:prstGeom prst="rect">
            <a:avLst/>
          </a:prstGeom>
        </p:spPr>
        <p:txBody>
          <a:bodyPr vert="horz" lIns="91440" tIns="45720" rIns="91440" bIns="45720" rtlCol="0" anchor="b"/>
          <a:lstStyle>
            <a:lvl1pPr algn="r">
              <a:defRPr sz="1200"/>
            </a:lvl1pPr>
          </a:lstStyle>
          <a:p>
            <a:fld id="{5E40F952-1621-4BC5-A860-6F00E49DB480}" type="slidenum">
              <a:rPr lang="en-US" smtClean="0"/>
              <a:t>‹#›</a:t>
            </a:fld>
            <a:endParaRPr lang="en-US"/>
          </a:p>
        </p:txBody>
      </p:sp>
    </p:spTree>
    <p:extLst>
      <p:ext uri="{BB962C8B-B14F-4D97-AF65-F5344CB8AC3E}">
        <p14:creationId xmlns:p14="http://schemas.microsoft.com/office/powerpoint/2010/main" val="836037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800" cy="4673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7311"/>
          </a:xfrm>
          <a:prstGeom prst="rect">
            <a:avLst/>
          </a:prstGeom>
        </p:spPr>
        <p:txBody>
          <a:bodyPr vert="horz" lIns="91440" tIns="45720" rIns="91440" bIns="45720" rtlCol="0"/>
          <a:lstStyle>
            <a:lvl1pPr algn="r">
              <a:defRPr sz="1200"/>
            </a:lvl1pPr>
          </a:lstStyle>
          <a:p>
            <a:fld id="{100F7923-04D1-4C2D-BA31-BD6FEB203C57}" type="datetimeFigureOut">
              <a:rPr lang="en-US" smtClean="0"/>
              <a:pPr/>
              <a:t>8/9/2016</a:t>
            </a:fld>
            <a:endParaRPr lang="en-US"/>
          </a:p>
        </p:txBody>
      </p:sp>
      <p:sp>
        <p:nvSpPr>
          <p:cNvPr id="4" name="Slide Image Placeholder 3"/>
          <p:cNvSpPr>
            <a:spLocks noGrp="1" noRot="1" noChangeAspect="1"/>
          </p:cNvSpPr>
          <p:nvPr>
            <p:ph type="sldImg" idx="2"/>
          </p:nvPr>
        </p:nvSpPr>
        <p:spPr>
          <a:xfrm>
            <a:off x="1333500" y="1163638"/>
            <a:ext cx="4191000" cy="31432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1" y="4482296"/>
            <a:ext cx="5486400" cy="366733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6555"/>
            <a:ext cx="2971800" cy="46731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46555"/>
            <a:ext cx="2971800" cy="467310"/>
          </a:xfrm>
          <a:prstGeom prst="rect">
            <a:avLst/>
          </a:prstGeom>
        </p:spPr>
        <p:txBody>
          <a:bodyPr vert="horz" lIns="91440" tIns="45720" rIns="91440" bIns="45720" rtlCol="0" anchor="b"/>
          <a:lstStyle>
            <a:lvl1pPr algn="r">
              <a:defRPr sz="1200"/>
            </a:lvl1pPr>
          </a:lstStyle>
          <a:p>
            <a:fld id="{036AA18A-FB0E-4DB5-9199-DD1C532DCBD2}" type="slidenum">
              <a:rPr lang="en-US" smtClean="0"/>
              <a:pPr/>
              <a:t>‹#›</a:t>
            </a:fld>
            <a:endParaRPr lang="en-US"/>
          </a:p>
        </p:txBody>
      </p:sp>
    </p:spTree>
    <p:extLst>
      <p:ext uri="{BB962C8B-B14F-4D97-AF65-F5344CB8AC3E}">
        <p14:creationId xmlns:p14="http://schemas.microsoft.com/office/powerpoint/2010/main" val="32835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6AA18A-FB0E-4DB5-9199-DD1C532DCBD2}" type="slidenum">
              <a:rPr lang="en-US" smtClean="0"/>
              <a:pPr/>
              <a:t>8</a:t>
            </a:fld>
            <a:endParaRPr lang="en-US"/>
          </a:p>
        </p:txBody>
      </p:sp>
    </p:spTree>
    <p:extLst>
      <p:ext uri="{BB962C8B-B14F-4D97-AF65-F5344CB8AC3E}">
        <p14:creationId xmlns:p14="http://schemas.microsoft.com/office/powerpoint/2010/main" val="40279553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FA7F66-5CB5-4D71-8410-7E878A45D588}" type="datetimeFigureOut">
              <a:rPr lang="en-US" smtClean="0"/>
              <a:pPr/>
              <a:t>8/9/2016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AE202C-26CD-46AB-8EC9-D8AC1A99EE51}"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FA7F66-5CB5-4D71-8410-7E878A45D588}" type="datetimeFigureOut">
              <a:rPr lang="en-US" smtClean="0"/>
              <a:pPr/>
              <a:t>8/9/2016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AE202C-26CD-46AB-8EC9-D8AC1A99EE5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FA7F66-5CB5-4D71-8410-7E878A45D588}" type="datetimeFigureOut">
              <a:rPr lang="en-US" smtClean="0"/>
              <a:pPr/>
              <a:t>8/9/2016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AE202C-26CD-46AB-8EC9-D8AC1A99EE5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FA7F66-5CB5-4D71-8410-7E878A45D588}" type="datetimeFigureOut">
              <a:rPr lang="en-US" smtClean="0"/>
              <a:pPr/>
              <a:t>8/9/2016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AE202C-26CD-46AB-8EC9-D8AC1A99EE5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FA7F66-5CB5-4D71-8410-7E878A45D588}" type="datetimeFigureOut">
              <a:rPr lang="en-US" smtClean="0"/>
              <a:pPr/>
              <a:t>8/9/2016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AE202C-26CD-46AB-8EC9-D8AC1A99EE51}"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FA7F66-5CB5-4D71-8410-7E878A45D588}" type="datetimeFigureOut">
              <a:rPr lang="en-US" smtClean="0"/>
              <a:pPr/>
              <a:t>8/9/2016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AE202C-26CD-46AB-8EC9-D8AC1A99EE5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FA7F66-5CB5-4D71-8410-7E878A45D588}" type="datetimeFigureOut">
              <a:rPr lang="en-US" smtClean="0"/>
              <a:pPr/>
              <a:t>8/9/2016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AE202C-26CD-46AB-8EC9-D8AC1A99EE51}"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FA7F66-5CB5-4D71-8410-7E878A45D588}" type="datetimeFigureOut">
              <a:rPr lang="en-US" smtClean="0"/>
              <a:pPr/>
              <a:t>8/9/2016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AE202C-26CD-46AB-8EC9-D8AC1A99EE5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FA7F66-5CB5-4D71-8410-7E878A45D588}" type="datetimeFigureOut">
              <a:rPr lang="en-US" smtClean="0"/>
              <a:pPr/>
              <a:t>8/9/2016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AE202C-26CD-46AB-8EC9-D8AC1A99EE5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FA7F66-5CB5-4D71-8410-7E878A45D588}" type="datetimeFigureOut">
              <a:rPr lang="en-US" smtClean="0"/>
              <a:pPr/>
              <a:t>8/9/2016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AE202C-26CD-46AB-8EC9-D8AC1A99EE51}"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FA7F66-5CB5-4D71-8410-7E878A45D588}" type="datetimeFigureOut">
              <a:rPr lang="en-US" smtClean="0"/>
              <a:pPr/>
              <a:t>8/9/2016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AE202C-26CD-46AB-8EC9-D8AC1A99EE5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B6FA7F66-5CB5-4D71-8410-7E878A45D588}" type="datetimeFigureOut">
              <a:rPr lang="en-US" smtClean="0"/>
              <a:pPr/>
              <a:t>8/9/2016</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E2AE202C-26CD-46AB-8EC9-D8AC1A99EE5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mof.go.jp/tax_policy/summary/corporation/084.htm" TargetMode="External"/><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Continuing the Success of </a:t>
            </a:r>
            <a:r>
              <a:rPr lang="en-US" dirty="0" err="1" smtClean="0"/>
              <a:t>Abenomics</a:t>
            </a:r>
            <a:endParaRPr lang="en-US" dirty="0"/>
          </a:p>
        </p:txBody>
      </p:sp>
      <p:sp>
        <p:nvSpPr>
          <p:cNvPr id="3" name="Subtitle 2"/>
          <p:cNvSpPr>
            <a:spLocks noGrp="1"/>
          </p:cNvSpPr>
          <p:nvPr>
            <p:ph type="subTitle" idx="1"/>
          </p:nvPr>
        </p:nvSpPr>
        <p:spPr/>
        <p:txBody>
          <a:bodyPr>
            <a:normAutofit/>
          </a:bodyPr>
          <a:lstStyle/>
          <a:p>
            <a:r>
              <a:rPr lang="en-US" dirty="0" smtClean="0"/>
              <a:t>Presentation by Koichi Hamada</a:t>
            </a:r>
          </a:p>
          <a:p>
            <a:r>
              <a:rPr lang="en-US" dirty="0" smtClean="0"/>
              <a:t>Special Advisor to the Cabinet, Japan,</a:t>
            </a:r>
          </a:p>
          <a:p>
            <a:r>
              <a:rPr lang="en-US" dirty="0" smtClean="0"/>
              <a:t>Aichi University, September 4, 2014</a:t>
            </a:r>
          </a:p>
        </p:txBody>
      </p:sp>
    </p:spTree>
    <p:extLst>
      <p:ext uri="{BB962C8B-B14F-4D97-AF65-F5344CB8AC3E}">
        <p14:creationId xmlns:p14="http://schemas.microsoft.com/office/powerpoint/2010/main" val="14279893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Appendix: Regarding Tax Competition of Reducing Corporate Taxes</a:t>
            </a:r>
            <a:endParaRPr lang="en-US" dirty="0"/>
          </a:p>
        </p:txBody>
      </p:sp>
      <p:sp>
        <p:nvSpPr>
          <p:cNvPr id="3" name="Content Placeholder 2"/>
          <p:cNvSpPr>
            <a:spLocks noGrp="1"/>
          </p:cNvSpPr>
          <p:nvPr>
            <p:ph idx="1"/>
          </p:nvPr>
        </p:nvSpPr>
        <p:spPr>
          <a:xfrm>
            <a:off x="381000" y="1752600"/>
            <a:ext cx="8229600" cy="5105400"/>
          </a:xfrm>
        </p:spPr>
        <p:txBody>
          <a:bodyPr>
            <a:normAutofit fontScale="92500" lnSpcReduction="20000"/>
          </a:bodyPr>
          <a:lstStyle/>
          <a:p>
            <a:endParaRPr lang="en-US" dirty="0" smtClean="0"/>
          </a:p>
          <a:p>
            <a:r>
              <a:rPr lang="en-US" dirty="0"/>
              <a:t>Government </a:t>
            </a:r>
            <a:r>
              <a:rPr lang="en-US" dirty="0" smtClean="0"/>
              <a:t>has a large deficit, playing a “civilized” Ponzi game. But the Ministry of Finance highly exaggerates it home and abroad.</a:t>
            </a:r>
            <a:endParaRPr lang="en-US" dirty="0"/>
          </a:p>
          <a:p>
            <a:r>
              <a:rPr lang="en-US" dirty="0"/>
              <a:t>The effective corporate tax rate is higher than abroad. </a:t>
            </a:r>
            <a:r>
              <a:rPr lang="en-US" dirty="0" smtClean="0"/>
              <a:t>(Display 3) </a:t>
            </a:r>
            <a:r>
              <a:rPr lang="en-US" dirty="0"/>
              <a:t>In order to survive tax competition, corporate tax </a:t>
            </a:r>
            <a:r>
              <a:rPr lang="en-US" dirty="0" smtClean="0"/>
              <a:t>burden </a:t>
            </a:r>
            <a:r>
              <a:rPr lang="en-US" dirty="0"/>
              <a:t>should be lowered.</a:t>
            </a:r>
          </a:p>
          <a:p>
            <a:r>
              <a:rPr lang="en-US" dirty="0"/>
              <a:t>Any tax raise will be accompanied by </a:t>
            </a:r>
            <a:r>
              <a:rPr lang="en-US" dirty="0" smtClean="0"/>
              <a:t>allocative </a:t>
            </a:r>
            <a:r>
              <a:rPr lang="en-US" dirty="0"/>
              <a:t>deadweight losses</a:t>
            </a:r>
            <a:r>
              <a:rPr lang="en-US" dirty="0" smtClean="0"/>
              <a:t>. Among The consumption tax may be the least harmful. However, the right timing of consumption tax hike is important not to suffocate recovery. I raised my reservations but the government decided to go forth because of the recent rapid recovery.</a:t>
            </a:r>
          </a:p>
          <a:p>
            <a:r>
              <a:rPr lang="en-US" dirty="0" smtClean="0"/>
              <a:t>As long as monetary policy through exchange and stock market is effective, I hope the recessionary effect of the hike will be limited. </a:t>
            </a:r>
            <a:endParaRPr lang="en-US" dirty="0"/>
          </a:p>
        </p:txBody>
      </p:sp>
    </p:spTree>
    <p:extLst>
      <p:ext uri="{BB962C8B-B14F-4D97-AF65-F5344CB8AC3E}">
        <p14:creationId xmlns:p14="http://schemas.microsoft.com/office/powerpoint/2010/main" val="42911382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47633" y="1600200"/>
            <a:ext cx="5848734"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58979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251520" y="1052736"/>
            <a:ext cx="8701087" cy="4967287"/>
          </a:xfrm>
          <a:prstGeom prst="rect">
            <a:avLst/>
          </a:prstGeom>
          <a:noFill/>
          <a:ln w="9525">
            <a:noFill/>
            <a:miter lim="800000"/>
            <a:headEnd/>
            <a:tailEnd/>
          </a:ln>
          <a:effectLst/>
        </p:spPr>
      </p:pic>
      <p:sp>
        <p:nvSpPr>
          <p:cNvPr id="2" name="タイトル 1"/>
          <p:cNvSpPr>
            <a:spLocks noGrp="1"/>
          </p:cNvSpPr>
          <p:nvPr>
            <p:ph type="title"/>
          </p:nvPr>
        </p:nvSpPr>
        <p:spPr>
          <a:xfrm>
            <a:off x="395536" y="116632"/>
            <a:ext cx="8291264" cy="1152128"/>
          </a:xfrm>
        </p:spPr>
        <p:txBody>
          <a:bodyPr>
            <a:normAutofit/>
          </a:bodyPr>
          <a:lstStyle/>
          <a:p>
            <a:r>
              <a:rPr lang="en-US" altLang="ja-JP" sz="3200" b="1" dirty="0" smtClean="0"/>
              <a:t>International Comparison of The Effective Corporate Tax Rate (January,2013)</a:t>
            </a:r>
            <a:endParaRPr kumimoji="1" lang="ja-JP" altLang="en-US" sz="3200" b="1" dirty="0"/>
          </a:p>
        </p:txBody>
      </p:sp>
      <p:sp>
        <p:nvSpPr>
          <p:cNvPr id="5" name="テキスト ボックス 4"/>
          <p:cNvSpPr txBox="1"/>
          <p:nvPr/>
        </p:nvSpPr>
        <p:spPr>
          <a:xfrm>
            <a:off x="323528" y="6165304"/>
            <a:ext cx="7920880" cy="646331"/>
          </a:xfrm>
          <a:prstGeom prst="rect">
            <a:avLst/>
          </a:prstGeom>
          <a:noFill/>
        </p:spPr>
        <p:txBody>
          <a:bodyPr wrap="square" rtlCol="0">
            <a:spAutoFit/>
          </a:bodyPr>
          <a:lstStyle/>
          <a:p>
            <a:r>
              <a:rPr kumimoji="1" lang="en-US" altLang="ja-JP" dirty="0" smtClean="0"/>
              <a:t>Source: Ministry of Finance Japan Data(Japanese Only)</a:t>
            </a:r>
          </a:p>
          <a:p>
            <a:r>
              <a:rPr kumimoji="1" lang="ja-JP" altLang="en-US" dirty="0" smtClean="0"/>
              <a:t>（</a:t>
            </a:r>
            <a:r>
              <a:rPr lang="en-US" altLang="ja-JP" dirty="0" smtClean="0">
                <a:hlinkClick r:id="rId3"/>
              </a:rPr>
              <a:t>http://www.mof.go.jp/tax_policy/summary/corporation/084.htm</a:t>
            </a:r>
            <a:r>
              <a:rPr lang="ja-JP" altLang="en-US" dirty="0" smtClean="0"/>
              <a:t>）</a:t>
            </a:r>
            <a:endParaRPr kumimoji="1" lang="ja-JP" altLang="en-US" dirty="0"/>
          </a:p>
        </p:txBody>
      </p:sp>
    </p:spTree>
    <p:extLst>
      <p:ext uri="{BB962C8B-B14F-4D97-AF65-F5344CB8AC3E}">
        <p14:creationId xmlns:p14="http://schemas.microsoft.com/office/powerpoint/2010/main" val="9558832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4" name="Picture 2"/>
          <p:cNvPicPr>
            <a:picLocks noChangeAspect="1" noChangeArrowheads="1"/>
          </p:cNvPicPr>
          <p:nvPr/>
        </p:nvPicPr>
        <p:blipFill>
          <a:blip r:embed="rId2" cstate="print"/>
          <a:srcRect/>
          <a:stretch>
            <a:fillRect/>
          </a:stretch>
        </p:blipFill>
        <p:spPr bwMode="auto">
          <a:xfrm>
            <a:off x="506815" y="980728"/>
            <a:ext cx="7200800" cy="4752528"/>
          </a:xfrm>
          <a:prstGeom prst="rect">
            <a:avLst/>
          </a:prstGeom>
          <a:noFill/>
          <a:ln w="9525">
            <a:noFill/>
            <a:miter lim="800000"/>
            <a:headEnd/>
            <a:tailEnd/>
          </a:ln>
          <a:effectLst/>
        </p:spPr>
      </p:pic>
      <p:sp>
        <p:nvSpPr>
          <p:cNvPr id="5" name="タイトル 1"/>
          <p:cNvSpPr txBox="1">
            <a:spLocks/>
          </p:cNvSpPr>
          <p:nvPr/>
        </p:nvSpPr>
        <p:spPr>
          <a:xfrm>
            <a:off x="467544" y="188640"/>
            <a:ext cx="8229600" cy="634082"/>
          </a:xfrm>
          <a:prstGeom prst="rect">
            <a:avLst/>
          </a:prstGeom>
        </p:spPr>
        <p:txBody>
          <a:bodyPr vert="horz" lIns="91440" tIns="45720" rIns="91440" bIns="45720" rtlCol="0" anchor="ctr">
            <a:normAutofit fontScale="90000" lnSpcReduction="1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n-US" altLang="ja-JP" b="1" smtClean="0"/>
              <a:t>Deflation Gap</a:t>
            </a:r>
            <a:endParaRPr kumimoji="1" lang="ja-JP" altLang="en-US" b="1" dirty="0"/>
          </a:p>
        </p:txBody>
      </p:sp>
      <p:sp>
        <p:nvSpPr>
          <p:cNvPr id="6" name="テキスト ボックス 4"/>
          <p:cNvSpPr txBox="1"/>
          <p:nvPr/>
        </p:nvSpPr>
        <p:spPr>
          <a:xfrm>
            <a:off x="971600" y="5301208"/>
            <a:ext cx="7560840" cy="646331"/>
          </a:xfrm>
          <a:prstGeom prst="rect">
            <a:avLst/>
          </a:prstGeom>
          <a:noFill/>
        </p:spPr>
        <p:txBody>
          <a:bodyPr wrap="square" rtlCol="0">
            <a:spAutoFit/>
          </a:bodyPr>
          <a:lstStyle/>
          <a:p>
            <a:r>
              <a:rPr lang="en-US" altLang="ja-JP" dirty="0" smtClean="0"/>
              <a:t>Source: Cabinet Office, </a:t>
            </a:r>
            <a:r>
              <a:rPr lang="en-US" altLang="ja-JP" i="1" dirty="0" smtClean="0"/>
              <a:t>Topics of Economic Indicators</a:t>
            </a:r>
            <a:r>
              <a:rPr lang="en-US" altLang="ja-JP" dirty="0" smtClean="0"/>
              <a:t>(Japanese only)</a:t>
            </a:r>
          </a:p>
          <a:p>
            <a:r>
              <a:rPr lang="en-US" altLang="ja-JP" dirty="0" smtClean="0"/>
              <a:t>http://www5.cao.go.jp/keizai3/shihyo/2013/0912/1079.html</a:t>
            </a:r>
          </a:p>
        </p:txBody>
      </p:sp>
    </p:spTree>
    <p:extLst>
      <p:ext uri="{BB962C8B-B14F-4D97-AF65-F5344CB8AC3E}">
        <p14:creationId xmlns:p14="http://schemas.microsoft.com/office/powerpoint/2010/main" val="45921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Caveat</a:t>
            </a:r>
            <a:endParaRPr lang="en-US" dirty="0"/>
          </a:p>
        </p:txBody>
      </p:sp>
      <p:sp>
        <p:nvSpPr>
          <p:cNvPr id="3" name="Content Placeholder 2"/>
          <p:cNvSpPr>
            <a:spLocks noGrp="1"/>
          </p:cNvSpPr>
          <p:nvPr>
            <p:ph idx="1"/>
          </p:nvPr>
        </p:nvSpPr>
        <p:spPr/>
        <p:txBody>
          <a:bodyPr>
            <a:normAutofit/>
          </a:bodyPr>
          <a:lstStyle/>
          <a:p>
            <a:r>
              <a:rPr lang="en-US" dirty="0" smtClean="0"/>
              <a:t>I will present my own personal views here that is independent of the current policy positions of the Japanese government.</a:t>
            </a:r>
          </a:p>
        </p:txBody>
      </p:sp>
    </p:spTree>
    <p:extLst>
      <p:ext uri="{BB962C8B-B14F-4D97-AF65-F5344CB8AC3E}">
        <p14:creationId xmlns:p14="http://schemas.microsoft.com/office/powerpoint/2010/main" val="3353534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PBFEAM</a:t>
            </a:r>
            <a:endParaRPr lang="en-US" dirty="0"/>
          </a:p>
        </p:txBody>
      </p:sp>
      <p:sp>
        <p:nvSpPr>
          <p:cNvPr id="3" name="Content Placeholder 2"/>
          <p:cNvSpPr>
            <a:spLocks noGrp="1"/>
          </p:cNvSpPr>
          <p:nvPr>
            <p:ph idx="1"/>
          </p:nvPr>
        </p:nvSpPr>
        <p:spPr/>
        <p:txBody>
          <a:bodyPr/>
          <a:lstStyle/>
          <a:p>
            <a:r>
              <a:rPr lang="en-US" dirty="0" smtClean="0"/>
              <a:t>Accounting</a:t>
            </a:r>
          </a:p>
          <a:p>
            <a:r>
              <a:rPr lang="en-US" dirty="0" smtClean="0"/>
              <a:t>(1) in my life,</a:t>
            </a:r>
          </a:p>
          <a:p>
            <a:r>
              <a:rPr lang="en-US" dirty="0" smtClean="0"/>
              <a:t>(2) as a cradle of an asymmetric information,</a:t>
            </a:r>
          </a:p>
          <a:p>
            <a:r>
              <a:rPr lang="en-US" dirty="0" smtClean="0"/>
              <a:t>(3) as a part of government reform.</a:t>
            </a:r>
          </a:p>
          <a:p>
            <a:endParaRPr lang="en-US" dirty="0"/>
          </a:p>
          <a:p>
            <a:r>
              <a:rPr lang="en-US" dirty="0" smtClean="0"/>
              <a:t>Kazuo Sato as my mentor. </a:t>
            </a:r>
            <a:endParaRPr lang="en-US" dirty="0"/>
          </a:p>
        </p:txBody>
      </p:sp>
    </p:spTree>
    <p:extLst>
      <p:ext uri="{BB962C8B-B14F-4D97-AF65-F5344CB8AC3E}">
        <p14:creationId xmlns:p14="http://schemas.microsoft.com/office/powerpoint/2010/main" val="376230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Arrows</a:t>
            </a:r>
            <a:endParaRPr lang="en-US" dirty="0"/>
          </a:p>
        </p:txBody>
      </p:sp>
      <p:sp>
        <p:nvSpPr>
          <p:cNvPr id="3" name="Content Placeholder 2"/>
          <p:cNvSpPr>
            <a:spLocks noGrp="1"/>
          </p:cNvSpPr>
          <p:nvPr>
            <p:ph idx="1"/>
          </p:nvPr>
        </p:nvSpPr>
        <p:spPr/>
        <p:txBody>
          <a:bodyPr/>
          <a:lstStyle/>
          <a:p>
            <a:r>
              <a:rPr lang="en-US" dirty="0" err="1" smtClean="0"/>
              <a:t>Motonari</a:t>
            </a:r>
            <a:r>
              <a:rPr lang="en-US" dirty="0" smtClean="0"/>
              <a:t> </a:t>
            </a:r>
            <a:r>
              <a:rPr lang="en-US" dirty="0" err="1" smtClean="0"/>
              <a:t>Mohri</a:t>
            </a:r>
            <a:r>
              <a:rPr lang="en-US" dirty="0" smtClean="0"/>
              <a:t>, Daimyo of Chugoku District where the Prime Minister was born, gave an arrow to each of his children asked told them to break it which they did easily.  He then told them to tie the arrows together and try to break them, --- it was difficult --- thereby demonstrating that “cooperation” would make the bond stronger.</a:t>
            </a:r>
          </a:p>
          <a:p>
            <a:r>
              <a:rPr lang="en-US" dirty="0" smtClean="0"/>
              <a:t>And so the “three arrows” of </a:t>
            </a:r>
            <a:r>
              <a:rPr lang="en-US" dirty="0" err="1" smtClean="0"/>
              <a:t>Abenomics</a:t>
            </a:r>
            <a:r>
              <a:rPr lang="en-US" dirty="0" smtClean="0"/>
              <a:t> are meant to work in co-operation. They are:</a:t>
            </a:r>
          </a:p>
          <a:p>
            <a:r>
              <a:rPr lang="en-US" dirty="0" smtClean="0"/>
              <a:t>(1) Bold monetary policy;</a:t>
            </a:r>
          </a:p>
          <a:p>
            <a:r>
              <a:rPr lang="en-US" dirty="0" smtClean="0"/>
              <a:t>(2)</a:t>
            </a:r>
            <a:r>
              <a:rPr lang="ja-JP" altLang="en-US" dirty="0" smtClean="0"/>
              <a:t> </a:t>
            </a:r>
            <a:r>
              <a:rPr lang="en-US" altLang="ja-JP" dirty="0" smtClean="0"/>
              <a:t>Flexible</a:t>
            </a:r>
            <a:r>
              <a:rPr lang="en-US" dirty="0" smtClean="0"/>
              <a:t> fiscal policy; and </a:t>
            </a:r>
          </a:p>
          <a:p>
            <a:r>
              <a:rPr lang="en-US" dirty="0" smtClean="0"/>
              <a:t>(3) Strategies to promote growth.</a:t>
            </a:r>
          </a:p>
          <a:p>
            <a:endParaRPr lang="en-US" dirty="0"/>
          </a:p>
        </p:txBody>
      </p:sp>
    </p:spTree>
    <p:extLst>
      <p:ext uri="{BB962C8B-B14F-4D97-AF65-F5344CB8AC3E}">
        <p14:creationId xmlns:p14="http://schemas.microsoft.com/office/powerpoint/2010/main" val="2703303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 between the Arrows</a:t>
            </a:r>
            <a:endParaRPr lang="en-US" dirty="0"/>
          </a:p>
        </p:txBody>
      </p:sp>
      <p:sp>
        <p:nvSpPr>
          <p:cNvPr id="3" name="Content Placeholder 2"/>
          <p:cNvSpPr>
            <a:spLocks noGrp="1"/>
          </p:cNvSpPr>
          <p:nvPr>
            <p:ph idx="1"/>
          </p:nvPr>
        </p:nvSpPr>
        <p:spPr/>
        <p:txBody>
          <a:bodyPr>
            <a:normAutofit fontScale="77500" lnSpcReduction="20000"/>
          </a:bodyPr>
          <a:lstStyle/>
          <a:p>
            <a:r>
              <a:rPr lang="en-US" sz="2800" dirty="0" smtClean="0"/>
              <a:t>Arrows are not necessarily parallel, but connected by  structural relationships:</a:t>
            </a:r>
          </a:p>
          <a:p>
            <a:r>
              <a:rPr lang="en-US" sz="2800" dirty="0" smtClean="0"/>
              <a:t>(1) Monetary policy, the first arrow, is effective when deflation and the high yen leave excess capacity in the economy.  This arrow already hit the bull’s eye!</a:t>
            </a:r>
          </a:p>
          <a:p>
            <a:pPr lvl="1"/>
            <a:r>
              <a:rPr lang="en-US" sz="2800" dirty="0" smtClean="0"/>
              <a:t>The </a:t>
            </a:r>
            <a:r>
              <a:rPr lang="en-US" sz="2800" dirty="0"/>
              <a:t>asset markets, stock and the yen </a:t>
            </a:r>
            <a:r>
              <a:rPr lang="en-US" sz="2800" dirty="0" smtClean="0"/>
              <a:t>immediately responded</a:t>
            </a:r>
            <a:r>
              <a:rPr lang="en-US" sz="2800" dirty="0"/>
              <a:t>.</a:t>
            </a:r>
          </a:p>
          <a:p>
            <a:pPr lvl="1"/>
            <a:r>
              <a:rPr lang="en-US" sz="2800" dirty="0" smtClean="0"/>
              <a:t>Monetary ease was successful through real balance effect, portfolio rebalance (Tobin’s q) and acceleration effect in the credit channel. </a:t>
            </a:r>
          </a:p>
          <a:p>
            <a:pPr lvl="1"/>
            <a:r>
              <a:rPr lang="en-US" sz="2800" dirty="0" smtClean="0"/>
              <a:t>Already it is working effectively through to goods, and labor market.</a:t>
            </a:r>
          </a:p>
          <a:p>
            <a:pPr lvl="1"/>
            <a:r>
              <a:rPr lang="en-US" sz="2800" dirty="0" smtClean="0"/>
              <a:t>High economic growth rate of 4.1% (1st quarter), 3.8% (2</a:t>
            </a:r>
            <a:r>
              <a:rPr lang="en-US" sz="2800" baseline="30000" dirty="0" smtClean="0"/>
              <a:t>nd</a:t>
            </a:r>
            <a:r>
              <a:rPr lang="en-US" sz="2800" dirty="0" smtClean="0"/>
              <a:t> quarter) and improvement of labor (offers/applicants) ratio</a:t>
            </a:r>
            <a:r>
              <a:rPr lang="en-US" sz="2800" dirty="0"/>
              <a:t> </a:t>
            </a:r>
            <a:r>
              <a:rPr lang="en-US" sz="2800" dirty="0" smtClean="0"/>
              <a:t>to  over 0.9 are indications of success. &lt;Display 1 and 2&gt;</a:t>
            </a:r>
            <a:endParaRPr lang="en-US" sz="2800" dirty="0"/>
          </a:p>
        </p:txBody>
      </p:sp>
    </p:spTree>
    <p:extLst>
      <p:ext uri="{BB962C8B-B14F-4D97-AF65-F5344CB8AC3E}">
        <p14:creationId xmlns:p14="http://schemas.microsoft.com/office/powerpoint/2010/main" val="2703169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to note</a:t>
            </a:r>
            <a:endParaRPr lang="en-US" dirty="0"/>
          </a:p>
        </p:txBody>
      </p:sp>
      <p:sp>
        <p:nvSpPr>
          <p:cNvPr id="3" name="Content Placeholder 2"/>
          <p:cNvSpPr>
            <a:spLocks noGrp="1"/>
          </p:cNvSpPr>
          <p:nvPr>
            <p:ph idx="1"/>
          </p:nvPr>
        </p:nvSpPr>
        <p:spPr/>
        <p:txBody>
          <a:bodyPr/>
          <a:lstStyle/>
          <a:p>
            <a:pPr marL="0" indent="0">
              <a:buNone/>
            </a:pPr>
            <a:r>
              <a:rPr lang="en-US" dirty="0" smtClean="0"/>
              <a:t>(1)The first arrow is unusable, for example, in the Euro aria. </a:t>
            </a:r>
          </a:p>
          <a:p>
            <a:pPr marL="0" indent="0">
              <a:buNone/>
            </a:pPr>
            <a:endParaRPr lang="en-US" dirty="0"/>
          </a:p>
          <a:p>
            <a:pPr marL="0" indent="0">
              <a:buNone/>
            </a:pPr>
            <a:r>
              <a:rPr lang="en-US" dirty="0" smtClean="0"/>
              <a:t>Mobility of </a:t>
            </a:r>
            <a:r>
              <a:rPr lang="en-US" dirty="0" err="1" smtClean="0"/>
              <a:t>laborand</a:t>
            </a:r>
            <a:r>
              <a:rPr lang="en-US" dirty="0" smtClean="0"/>
              <a:t> capital can mitigate the difficulties.</a:t>
            </a:r>
          </a:p>
          <a:p>
            <a:pPr marL="0" indent="0">
              <a:buNone/>
            </a:pPr>
            <a:r>
              <a:rPr lang="en-US" dirty="0" smtClean="0"/>
              <a:t>Banking Union may be only </a:t>
            </a:r>
            <a:r>
              <a:rPr lang="en-US" i="1" dirty="0" smtClean="0"/>
              <a:t>partially </a:t>
            </a:r>
            <a:r>
              <a:rPr lang="en-US" dirty="0" smtClean="0"/>
              <a:t>helpful.</a:t>
            </a:r>
          </a:p>
          <a:p>
            <a:pPr marL="0" indent="0">
              <a:buNone/>
            </a:pPr>
            <a:endParaRPr lang="en-US" dirty="0"/>
          </a:p>
          <a:p>
            <a:pPr marL="0" indent="0">
              <a:buNone/>
            </a:pPr>
            <a:endParaRPr lang="en-US" dirty="0"/>
          </a:p>
          <a:p>
            <a:pPr marL="0" indent="0">
              <a:buNone/>
            </a:pPr>
            <a:r>
              <a:rPr lang="en-US" dirty="0" smtClean="0"/>
              <a:t>(2)The currency war under the flexible rates is a fallacy!</a:t>
            </a:r>
            <a:endParaRPr lang="en-US" dirty="0"/>
          </a:p>
        </p:txBody>
      </p:sp>
    </p:spTree>
    <p:extLst>
      <p:ext uri="{BB962C8B-B14F-4D97-AF65-F5344CB8AC3E}">
        <p14:creationId xmlns:p14="http://schemas.microsoft.com/office/powerpoint/2010/main" val="4041546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First and Second  Arrows (continued)</a:t>
            </a:r>
            <a:endParaRPr lang="en-US" dirty="0"/>
          </a:p>
        </p:txBody>
      </p:sp>
      <p:sp>
        <p:nvSpPr>
          <p:cNvPr id="3" name="Content Placeholder 2"/>
          <p:cNvSpPr>
            <a:spLocks noGrp="1"/>
          </p:cNvSpPr>
          <p:nvPr>
            <p:ph idx="1"/>
          </p:nvPr>
        </p:nvSpPr>
        <p:spPr/>
        <p:txBody>
          <a:bodyPr/>
          <a:lstStyle/>
          <a:p>
            <a:r>
              <a:rPr lang="en-US" dirty="0" smtClean="0"/>
              <a:t>As long as there is excess capacity, easy money works even without growth strategy (the third arrow).  When the economy hits the level of full employment, then money does not increase output or employment and may trigger inflation.</a:t>
            </a:r>
          </a:p>
          <a:p>
            <a:r>
              <a:rPr lang="en-US" dirty="0" smtClean="0"/>
              <a:t>(2) Fiscal Expenditures, the second arrow, are necessary to maintain the quality of public services.  As Robert </a:t>
            </a:r>
            <a:r>
              <a:rPr lang="en-US" dirty="0" err="1" smtClean="0"/>
              <a:t>Mundell</a:t>
            </a:r>
            <a:r>
              <a:rPr lang="en-US" dirty="0" smtClean="0"/>
              <a:t> shows, however, under the flexible exchange rate, the role of this second arrow is quite limited if not accompanied with accommodative monetary policy.</a:t>
            </a:r>
          </a:p>
        </p:txBody>
      </p:sp>
    </p:spTree>
    <p:extLst>
      <p:ext uri="{BB962C8B-B14F-4D97-AF65-F5344CB8AC3E}">
        <p14:creationId xmlns:p14="http://schemas.microsoft.com/office/powerpoint/2010/main" val="554953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Third Arrow</a:t>
            </a:r>
            <a:endParaRPr lang="en-US" dirty="0"/>
          </a:p>
        </p:txBody>
      </p:sp>
      <p:sp>
        <p:nvSpPr>
          <p:cNvPr id="3" name="Content Placeholder 2"/>
          <p:cNvSpPr>
            <a:spLocks noGrp="1"/>
          </p:cNvSpPr>
          <p:nvPr>
            <p:ph idx="1"/>
          </p:nvPr>
        </p:nvSpPr>
        <p:spPr/>
        <p:txBody>
          <a:bodyPr>
            <a:normAutofit fontScale="92500"/>
          </a:bodyPr>
          <a:lstStyle/>
          <a:p>
            <a:r>
              <a:rPr lang="en-US" dirty="0" smtClean="0"/>
              <a:t>(3) Growth Strategy, the third arrow, will enhance the full employment capacity growth path through structural reforms, technological innovation, TPP (Trans-Pacific Partnership) and corporate tax policy.</a:t>
            </a:r>
          </a:p>
          <a:p>
            <a:endParaRPr lang="en-US" dirty="0"/>
          </a:p>
          <a:p>
            <a:r>
              <a:rPr lang="en-US" dirty="0" smtClean="0"/>
              <a:t>Expectations of the </a:t>
            </a:r>
            <a:r>
              <a:rPr lang="en-US" dirty="0"/>
              <a:t>the third arrow---Growth </a:t>
            </a:r>
            <a:r>
              <a:rPr lang="en-US" dirty="0" smtClean="0"/>
              <a:t>Strategy</a:t>
            </a:r>
          </a:p>
          <a:p>
            <a:pPr lvl="1"/>
            <a:r>
              <a:rPr lang="en-US" sz="2400" dirty="0"/>
              <a:t>The Old Fashioned MITI type Industrial Policy --- No! When Japan operates at the frontier of industries, the government can’t </a:t>
            </a:r>
            <a:r>
              <a:rPr lang="en-US" sz="2400" dirty="0" smtClean="0"/>
              <a:t>choose the winners.</a:t>
            </a:r>
            <a:endParaRPr lang="en-US" sz="2400" dirty="0"/>
          </a:p>
          <a:p>
            <a:pPr lvl="1"/>
            <a:r>
              <a:rPr lang="en-US" sz="2400" dirty="0" smtClean="0"/>
              <a:t>Exceptions are when externalities </a:t>
            </a:r>
            <a:r>
              <a:rPr lang="en-US" sz="2400" dirty="0"/>
              <a:t>and </a:t>
            </a:r>
            <a:r>
              <a:rPr lang="en-US" sz="2400" dirty="0" smtClean="0"/>
              <a:t>public goods exist. There is a strong case for the carbon tax.</a:t>
            </a:r>
            <a:endParaRPr lang="en-US" sz="2400" dirty="0"/>
          </a:p>
          <a:p>
            <a:pPr lvl="1"/>
            <a:r>
              <a:rPr lang="en-US" sz="2400" dirty="0"/>
              <a:t>Mainly, growth strategy is hidden in competition and markets  </a:t>
            </a:r>
            <a:r>
              <a:rPr lang="en-US" sz="2400" dirty="0" smtClean="0"/>
              <a:t>---along the Koizumi-</a:t>
            </a:r>
            <a:r>
              <a:rPr lang="en-US" sz="2400" dirty="0" err="1" smtClean="0"/>
              <a:t>Takenaka</a:t>
            </a:r>
            <a:r>
              <a:rPr lang="en-US" sz="2400" dirty="0" smtClean="0"/>
              <a:t> regulatory reform lines.</a:t>
            </a:r>
            <a:endParaRPr lang="en-US" sz="2400" dirty="0"/>
          </a:p>
        </p:txBody>
      </p:sp>
    </p:spTree>
    <p:extLst>
      <p:ext uri="{BB962C8B-B14F-4D97-AF65-F5344CB8AC3E}">
        <p14:creationId xmlns:p14="http://schemas.microsoft.com/office/powerpoint/2010/main" val="3658904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From Wishful Thinking to </a:t>
            </a:r>
            <a:br>
              <a:rPr lang="en-US" dirty="0" smtClean="0"/>
            </a:br>
            <a:r>
              <a:rPr lang="en-US" dirty="0"/>
              <a:t> </a:t>
            </a:r>
            <a:r>
              <a:rPr lang="en-US" dirty="0" smtClean="0"/>
              <a:t>               What Government Can </a:t>
            </a:r>
            <a:r>
              <a:rPr lang="en-US" i="1" dirty="0" err="1"/>
              <a:t>u</a:t>
            </a:r>
            <a:r>
              <a:rPr lang="en-US" i="1" u="sng" dirty="0" err="1" smtClean="0"/>
              <a:t>n</a:t>
            </a:r>
            <a:r>
              <a:rPr lang="en-US" dirty="0" err="1" smtClean="0"/>
              <a:t>Do</a:t>
            </a:r>
            <a:r>
              <a:rPr lang="en-US" dirty="0" smtClean="0"/>
              <a:t> Now</a:t>
            </a:r>
            <a:endParaRPr lang="en-US" dirty="0"/>
          </a:p>
        </p:txBody>
      </p:sp>
      <p:sp>
        <p:nvSpPr>
          <p:cNvPr id="3" name="Content Placeholder 2"/>
          <p:cNvSpPr>
            <a:spLocks noGrp="1"/>
          </p:cNvSpPr>
          <p:nvPr>
            <p:ph idx="1"/>
          </p:nvPr>
        </p:nvSpPr>
        <p:spPr/>
        <p:txBody>
          <a:bodyPr>
            <a:normAutofit/>
          </a:bodyPr>
          <a:lstStyle/>
          <a:p>
            <a:r>
              <a:rPr lang="en-US" dirty="0" smtClean="0"/>
              <a:t>To encourage investment in the Japanese economy, rather than “wishing to the stars”, consider what the government can do right now, for example:</a:t>
            </a:r>
          </a:p>
          <a:p>
            <a:r>
              <a:rPr lang="en-US" dirty="0" smtClean="0"/>
              <a:t>(</a:t>
            </a:r>
            <a:r>
              <a:rPr lang="en-US" dirty="0" err="1" smtClean="0"/>
              <a:t>i</a:t>
            </a:r>
            <a:r>
              <a:rPr lang="en-US" dirty="0" smtClean="0"/>
              <a:t>) Deregulate,</a:t>
            </a:r>
          </a:p>
          <a:p>
            <a:r>
              <a:rPr lang="en-US" dirty="0" smtClean="0"/>
              <a:t>(ii) Participate in the TPP, and</a:t>
            </a:r>
          </a:p>
          <a:p>
            <a:r>
              <a:rPr lang="en-US" dirty="0" smtClean="0"/>
              <a:t>(iii) Reduce the corporate tax burden, or introduce the system to encourage investment such as accelerated depreciation, and a longer loss-offsetting period.</a:t>
            </a:r>
          </a:p>
          <a:p>
            <a:endParaRPr lang="en-US" dirty="0"/>
          </a:p>
          <a:p>
            <a:r>
              <a:rPr lang="en-US" dirty="0" smtClean="0"/>
              <a:t>The pursuit of the third arrow without the first may be even deflationary.</a:t>
            </a:r>
          </a:p>
        </p:txBody>
      </p:sp>
    </p:spTree>
    <p:extLst>
      <p:ext uri="{BB962C8B-B14F-4D97-AF65-F5344CB8AC3E}">
        <p14:creationId xmlns:p14="http://schemas.microsoft.com/office/powerpoint/2010/main" val="2239875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1604</TotalTime>
  <Words>856</Words>
  <Application>Microsoft Office PowerPoint</Application>
  <PresentationFormat>画面に合わせる (4:3)</PresentationFormat>
  <Paragraphs>64</Paragraphs>
  <Slides>13</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13</vt:i4>
      </vt:variant>
    </vt:vector>
  </HeadingPairs>
  <TitlesOfParts>
    <vt:vector size="17" baseType="lpstr">
      <vt:lpstr>ＭＳ Ｐゴシック</vt:lpstr>
      <vt:lpstr>Arial</vt:lpstr>
      <vt:lpstr>Calibri</vt:lpstr>
      <vt:lpstr>Clarity</vt:lpstr>
      <vt:lpstr>Continuing the Success of Abenomics</vt:lpstr>
      <vt:lpstr>Caveat</vt:lpstr>
      <vt:lpstr>PBFEAM</vt:lpstr>
      <vt:lpstr>Three Arrows</vt:lpstr>
      <vt:lpstr>Relationship between the Arrows</vt:lpstr>
      <vt:lpstr>Important to note</vt:lpstr>
      <vt:lpstr>The First and Second  Arrows (continued)</vt:lpstr>
      <vt:lpstr>The Third Arrow</vt:lpstr>
      <vt:lpstr>From Wishful Thinking to                  What Government Can unDo Now</vt:lpstr>
      <vt:lpstr>Appendix: Regarding Tax Competition of Reducing Corporate Taxes</vt:lpstr>
      <vt:lpstr>PowerPoint プレゼンテーション</vt:lpstr>
      <vt:lpstr>International Comparison of The Effective Corporate Tax Rate (January,2013)</vt:lpstr>
      <vt:lpstr>PowerPoint プレゼンテーション</vt:lpstr>
    </vt:vector>
  </TitlesOfParts>
  <Company>Yale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Future of Abenomics</dc:title>
  <dc:creator>Koichi</dc:creator>
  <cp:lastModifiedBy>ipu</cp:lastModifiedBy>
  <cp:revision>74</cp:revision>
  <cp:lastPrinted>2013-11-29T14:18:11Z</cp:lastPrinted>
  <dcterms:created xsi:type="dcterms:W3CDTF">2013-06-20T12:07:40Z</dcterms:created>
  <dcterms:modified xsi:type="dcterms:W3CDTF">2016-08-09T08:10:19Z</dcterms:modified>
</cp:coreProperties>
</file>